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625" r:id="rId2"/>
    <p:sldId id="5639" r:id="rId3"/>
    <p:sldId id="5637" r:id="rId4"/>
    <p:sldId id="5657" r:id="rId5"/>
    <p:sldId id="5654" r:id="rId6"/>
    <p:sldId id="5655" r:id="rId7"/>
    <p:sldId id="5649" r:id="rId8"/>
    <p:sldId id="5642" r:id="rId9"/>
    <p:sldId id="5643" r:id="rId10"/>
    <p:sldId id="5663" r:id="rId11"/>
    <p:sldId id="5651" r:id="rId12"/>
    <p:sldId id="267" r:id="rId13"/>
    <p:sldId id="5644" r:id="rId14"/>
    <p:sldId id="258" r:id="rId15"/>
    <p:sldId id="5648" r:id="rId16"/>
    <p:sldId id="5661" r:id="rId17"/>
    <p:sldId id="5659" r:id="rId18"/>
    <p:sldId id="5662" r:id="rId19"/>
    <p:sldId id="5660" r:id="rId20"/>
    <p:sldId id="564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FFFF"/>
    <a:srgbClr val="BBFFEA"/>
    <a:srgbClr val="011893"/>
    <a:srgbClr val="7DF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85"/>
    <p:restoredTop sz="94672"/>
  </p:normalViewPr>
  <p:slideViewPr>
    <p:cSldViewPr snapToGrid="0">
      <p:cViewPr varScale="1">
        <p:scale>
          <a:sx n="80" d="100"/>
          <a:sy n="80" d="100"/>
        </p:scale>
        <p:origin x="-39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Gauge</c:v>
                </c:pt>
              </c:strCache>
            </c:strRef>
          </c:tx>
          <c:spPr>
            <a:solidFill>
              <a:srgbClr val="C00000"/>
            </a:solidFill>
            <a:ln w="6350">
              <a:noFill/>
            </a:ln>
          </c:spPr>
          <c:dPt>
            <c:idx val="0"/>
            <c:bubble3D val="0"/>
            <c:spPr>
              <a:solidFill>
                <a:srgbClr val="FF3200"/>
              </a:solidFill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DBB-4E53-889B-827C89BAAC94}"/>
              </c:ext>
            </c:extLst>
          </c:dPt>
          <c:dPt>
            <c:idx val="1"/>
            <c:bubble3D val="0"/>
            <c:spPr>
              <a:solidFill>
                <a:srgbClr val="FFAD00"/>
              </a:solidFill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DBB-4E53-889B-827C89BAAC94}"/>
              </c:ext>
            </c:extLst>
          </c:dPt>
          <c:dPt>
            <c:idx val="2"/>
            <c:bubble3D val="0"/>
            <c:spPr>
              <a:solidFill>
                <a:srgbClr val="FEDC00"/>
              </a:solidFill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DBB-4E53-889B-827C89BAAC94}"/>
              </c:ext>
            </c:extLst>
          </c:dPt>
          <c:dPt>
            <c:idx val="3"/>
            <c:bubble3D val="0"/>
            <c:spPr>
              <a:solidFill>
                <a:srgbClr val="3AB54A"/>
              </a:solidFill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DBB-4E53-889B-827C89BAAC94}"/>
              </c:ext>
            </c:extLst>
          </c:dPt>
          <c:dPt>
            <c:idx val="4"/>
            <c:bubble3D val="0"/>
            <c:spPr>
              <a:solidFill>
                <a:srgbClr val="036939"/>
              </a:solidFill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DBB-4E53-889B-827C89BAAC94}"/>
              </c:ext>
            </c:extLst>
          </c:dPt>
          <c:dPt>
            <c:idx val="5"/>
            <c:bubble3D val="0"/>
            <c:spPr>
              <a:noFill/>
              <a:ln w="63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DBB-4E53-889B-827C89BAAC94}"/>
              </c:ext>
            </c:extLst>
          </c:dPt>
          <c:cat>
            <c:strRef>
              <c:f>Sheet1!$A$2:$A$7</c:f>
              <c:strCache>
                <c:ptCount val="6"/>
                <c:pt idx="0">
                  <c:v>Inactive</c:v>
                </c:pt>
                <c:pt idx="1">
                  <c:v>Exploring</c:v>
                </c:pt>
                <c:pt idx="2">
                  <c:v>Emerging</c:v>
                </c:pt>
                <c:pt idx="3">
                  <c:v>Transforming</c:v>
                </c:pt>
                <c:pt idx="4">
                  <c:v>Strategic</c:v>
                </c:pt>
                <c:pt idx="5">
                  <c:v>Invisible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</c:v>
                </c:pt>
                <c:pt idx="1">
                  <c:v>9</c:v>
                </c:pt>
                <c:pt idx="2">
                  <c:v>5</c:v>
                </c:pt>
                <c:pt idx="3">
                  <c:v>3</c:v>
                </c:pt>
                <c:pt idx="4">
                  <c:v>3</c:v>
                </c:pt>
                <c:pt idx="5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DBB-4E53-889B-827C89BAA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36"/>
      </c:doughnutChart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Pointer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c:spPr>
          <c:dPt>
            <c:idx val="0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6DBB-4E53-889B-827C89BAAC94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>
                <a:noFill/>
              </a:ln>
              <a:effectLst>
                <a:outerShdw blurRad="50800" dist="38100" dir="16200000" algn="t" rotWithShape="0">
                  <a:schemeClr val="bg2">
                    <a:alpha val="40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dkEdge"/>
            </c:spPr>
            <c:extLst>
              <c:ext xmlns:c16="http://schemas.microsoft.com/office/drawing/2014/chart" uri="{C3380CC4-5D6E-409C-BE32-E72D297353CC}">
                <c16:uniqueId val="{00000012-6DBB-4E53-889B-827C89BAAC94}"/>
              </c:ext>
            </c:extLst>
          </c:dPt>
          <c:dPt>
            <c:idx val="2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6DBB-4E53-889B-827C89BAAC94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c:spPr>
            <c:extLst>
              <c:ext xmlns:c16="http://schemas.microsoft.com/office/drawing/2014/chart" uri="{C3380CC4-5D6E-409C-BE32-E72D297353CC}">
                <c16:uniqueId val="{00000016-6DBB-4E53-889B-827C89BAAC94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c:spPr>
            <c:extLst>
              <c:ext xmlns:c16="http://schemas.microsoft.com/office/drawing/2014/chart" uri="{C3380CC4-5D6E-409C-BE32-E72D297353CC}">
                <c16:uniqueId val="{00000018-6DBB-4E53-889B-827C89BAAC94}"/>
              </c:ext>
            </c:extLst>
          </c:dPt>
          <c:dPt>
            <c:idx val="5"/>
            <c:bubble3D val="0"/>
            <c:spPr>
              <a:solidFill>
                <a:schemeClr val="tx1"/>
              </a:soli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c:spPr>
            <c:extLst>
              <c:ext xmlns:c16="http://schemas.microsoft.com/office/drawing/2014/chart" uri="{C3380CC4-5D6E-409C-BE32-E72D297353CC}">
                <c16:uniqueId val="{0000001A-6DBB-4E53-889B-827C89BAAC94}"/>
              </c:ext>
            </c:extLst>
          </c:dPt>
          <c:cat>
            <c:strRef>
              <c:f>Sheet1!$A$2:$A$7</c:f>
              <c:strCache>
                <c:ptCount val="6"/>
                <c:pt idx="0">
                  <c:v>Inactive</c:v>
                </c:pt>
                <c:pt idx="1">
                  <c:v>Exploring</c:v>
                </c:pt>
                <c:pt idx="2">
                  <c:v>Emerging</c:v>
                </c:pt>
                <c:pt idx="3">
                  <c:v>Transforming</c:v>
                </c:pt>
                <c:pt idx="4">
                  <c:v>Strategic</c:v>
                </c:pt>
                <c:pt idx="5">
                  <c:v>Invisible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17.2</c:v>
                </c:pt>
                <c:pt idx="1">
                  <c:v>222222</c:v>
                </c:pt>
                <c:pt idx="2">
                  <c:v>32.5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D-6DBB-4E53-889B-827C89BAA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>
      <a:outerShdw blurRad="50800" dist="1193800" dir="5400000" sx="1000" sy="1000" algn="ctr" rotWithShape="0">
        <a:srgbClr val="000000">
          <a:alpha val="43137"/>
        </a:srgb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6425120772946863E-2"/>
          <c:y val="3.5023709948526174E-2"/>
          <c:w val="0.92028985507246375"/>
          <c:h val="0.884412334780704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AuditPerson1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190500">
                <a:solidFill>
                  <a:srgbClr val="7030A0"/>
                </a:solidFill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Listening Mindset</c:v>
                </c:pt>
                <c:pt idx="1">
                  <c:v>Listening Development</c:v>
                </c:pt>
                <c:pt idx="2">
                  <c:v>Listening Systems </c:v>
                </c:pt>
                <c:pt idx="3">
                  <c:v>Listening Spaces </c:v>
                </c:pt>
                <c:pt idx="4">
                  <c:v>Listening Measurement </c:v>
                </c:pt>
                <c:pt idx="5">
                  <c:v>Listening Accountability 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80-46F4-A59C-AAC11FD6D2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AuditPerson2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190500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Listening Mindset</c:v>
                </c:pt>
                <c:pt idx="1">
                  <c:v>Listening Development</c:v>
                </c:pt>
                <c:pt idx="2">
                  <c:v>Listening Systems </c:v>
                </c:pt>
                <c:pt idx="3">
                  <c:v>Listening Spaces </c:v>
                </c:pt>
                <c:pt idx="4">
                  <c:v>Listening Measurement </c:v>
                </c:pt>
                <c:pt idx="5">
                  <c:v>Listening Accountability 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80-46F4-A59C-AAC11FD6D2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25629168"/>
        <c:axId val="1025634448"/>
      </c:lineChart>
      <c:catAx>
        <c:axId val="102562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25634448"/>
        <c:crosses val="autoZero"/>
        <c:auto val="1"/>
        <c:lblAlgn val="ctr"/>
        <c:lblOffset val="100"/>
        <c:noMultiLvlLbl val="0"/>
      </c:catAx>
      <c:valAx>
        <c:axId val="1025634448"/>
        <c:scaling>
          <c:orientation val="minMax"/>
          <c:max val="5.6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62916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zero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64451164136803"/>
          <c:y val="5.9590059055118112E-2"/>
          <c:w val="0.86273922271122949"/>
          <c:h val="0.91749327427821525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D2C-4AC8-A9B8-D15CC80B87E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2C-4AC8-A9B8-D15CC80B87E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D2C-4AC8-A9B8-D15CC80B87E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D2C-4AC8-A9B8-D15CC80B87E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BD2C-4AC8-A9B8-D15CC80B87E9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F37B-4364-929D-768E6DC5CC6B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37B-4364-929D-768E6DC5CC6B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F37B-4364-929D-768E6DC5CC6B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F37B-4364-929D-768E6DC5CC6B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F37B-4364-929D-768E6DC5CC6B}"/>
              </c:ext>
            </c:extLst>
          </c:dPt>
          <c:cat>
            <c:strRef>
              <c:f>Sheet1!$A$2:$A$11</c:f>
              <c:strCache>
                <c:ptCount val="10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  <c:pt idx="9">
                  <c:v>Category A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53971</c:v>
                </c:pt>
                <c:pt idx="1">
                  <c:v>53972</c:v>
                </c:pt>
                <c:pt idx="2">
                  <c:v>53973</c:v>
                </c:pt>
                <c:pt idx="3">
                  <c:v>53974</c:v>
                </c:pt>
                <c:pt idx="4">
                  <c:v>53975</c:v>
                </c:pt>
                <c:pt idx="5">
                  <c:v>53976</c:v>
                </c:pt>
                <c:pt idx="6">
                  <c:v>53977</c:v>
                </c:pt>
                <c:pt idx="7">
                  <c:v>53978</c:v>
                </c:pt>
                <c:pt idx="8">
                  <c:v>53979</c:v>
                </c:pt>
                <c:pt idx="9">
                  <c:v>539710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F6-4A4D-8BB8-9EFBD4A167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2237888"/>
        <c:axId val="232236928"/>
      </c:barChart>
      <c:catAx>
        <c:axId val="23223788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/>
                <a:ea typeface="+mn-ea"/>
                <a:cs typeface="+mn-cs"/>
              </a:defRPr>
            </a:pPr>
            <a:endParaRPr lang="en-US"/>
          </a:p>
        </c:txPr>
        <c:crossAx val="232236928"/>
        <c:crossesAt val="0"/>
        <c:auto val="1"/>
        <c:lblAlgn val="ctr"/>
        <c:lblOffset val="100"/>
        <c:noMultiLvlLbl val="0"/>
      </c:catAx>
      <c:valAx>
        <c:axId val="232236928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237888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64451164136803"/>
          <c:y val="5.9590059055118112E-2"/>
          <c:w val="0.86273922271122949"/>
          <c:h val="0.91749327427821525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D2C-4AC8-A9B8-D15CC80B87E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2C-4AC8-A9B8-D15CC80B87E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D2C-4AC8-A9B8-D15CC80B87E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D2C-4AC8-A9B8-D15CC80B87E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BD2C-4AC8-A9B8-D15CC80B87E9}"/>
              </c:ext>
            </c:extLst>
          </c:dPt>
          <c:cat>
            <c:strRef>
              <c:f>Sheet1!$A$2:$A$6</c:f>
              <c:strCache>
                <c:ptCount val="5"/>
                <c:pt idx="0">
                  <c:v>Extremely important</c:v>
                </c:pt>
                <c:pt idx="1">
                  <c:v>Very important</c:v>
                </c:pt>
                <c:pt idx="2">
                  <c:v>Somewhat important</c:v>
                </c:pt>
                <c:pt idx="3">
                  <c:v>Not so important</c:v>
                </c:pt>
                <c:pt idx="4">
                  <c:v>Not at all important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53985</c:v>
                </c:pt>
                <c:pt idx="1">
                  <c:v>53984</c:v>
                </c:pt>
                <c:pt idx="2">
                  <c:v>0</c:v>
                </c:pt>
                <c:pt idx="3">
                  <c:v>53982</c:v>
                </c:pt>
                <c:pt idx="4">
                  <c:v>53981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F6-4A4D-8BB8-9EFBD4A167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2237888"/>
        <c:axId val="232236928"/>
      </c:barChart>
      <c:catAx>
        <c:axId val="23223788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panose="02000503000000020004"/>
                <a:ea typeface="+mn-ea"/>
                <a:cs typeface="+mn-cs"/>
              </a:defRPr>
            </a:pPr>
            <a:endParaRPr lang="en-US"/>
          </a:p>
        </c:txPr>
        <c:crossAx val="232236928"/>
        <c:crossesAt val="0"/>
        <c:auto val="1"/>
        <c:lblAlgn val="ctr"/>
        <c:lblOffset val="100"/>
        <c:noMultiLvlLbl val="0"/>
      </c:catAx>
      <c:valAx>
        <c:axId val="232236928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2237888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0.21851</cdr:x>
      <cdr:y>0.3434</cdr:y>
    </cdr:from>
    <cdr:to>
      <cdr:x>0.33168</cdr:x>
      <cdr:y>0.43371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767339A-4DFB-B549-7F3E-8ECB1C05DBD8}"/>
            </a:ext>
          </a:extLst>
        </cdr:cNvPr>
        <cdr:cNvSpPr txBox="1"/>
      </cdr:nvSpPr>
      <cdr:spPr>
        <a:xfrm xmlns:a="http://schemas.openxmlformats.org/drawingml/2006/main">
          <a:off x="2638995" y="3240765"/>
          <a:ext cx="1366752" cy="852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Level 1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INACTIVE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6-10</a:t>
          </a:r>
        </a:p>
      </cdr:txBody>
    </cdr:sp>
  </cdr:relSizeAnchor>
  <cdr:relSizeAnchor xmlns:cdr="http://schemas.openxmlformats.org/drawingml/2006/chartDrawing">
    <cdr:from>
      <cdr:x>0.33386</cdr:x>
      <cdr:y>0.17793</cdr:y>
    </cdr:from>
    <cdr:to>
      <cdr:x>0.5</cdr:x>
      <cdr:y>0.24988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EBD68230-7135-F9B7-9E89-14495F9DC4AB}"/>
            </a:ext>
          </a:extLst>
        </cdr:cNvPr>
        <cdr:cNvSpPr txBox="1"/>
      </cdr:nvSpPr>
      <cdr:spPr>
        <a:xfrm xmlns:a="http://schemas.openxmlformats.org/drawingml/2006/main">
          <a:off x="4032021" y="1679223"/>
          <a:ext cx="2006469" cy="67902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Level 2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EXPLORING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11-19</a:t>
          </a:r>
        </a:p>
      </cdr:txBody>
    </cdr:sp>
  </cdr:relSizeAnchor>
  <cdr:relSizeAnchor xmlns:cdr="http://schemas.openxmlformats.org/drawingml/2006/chartDrawing">
    <cdr:from>
      <cdr:x>0.66927</cdr:x>
      <cdr:y>0.39627</cdr:y>
    </cdr:from>
    <cdr:to>
      <cdr:x>0.83122</cdr:x>
      <cdr:y>0.46607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7F51A657-F8AE-C032-05E7-BCA825DA77AE}"/>
            </a:ext>
          </a:extLst>
        </cdr:cNvPr>
        <cdr:cNvSpPr txBox="1"/>
      </cdr:nvSpPr>
      <cdr:spPr>
        <a:xfrm xmlns:a="http://schemas.openxmlformats.org/drawingml/2006/main">
          <a:off x="8597192" y="3895449"/>
          <a:ext cx="2080356" cy="6861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Level 5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STRATEGIC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28-30</a:t>
          </a:r>
        </a:p>
      </cdr:txBody>
    </cdr:sp>
  </cdr:relSizeAnchor>
  <cdr:relSizeAnchor xmlns:cdr="http://schemas.openxmlformats.org/drawingml/2006/chartDrawing">
    <cdr:from>
      <cdr:x>0.62983</cdr:x>
      <cdr:y>0.29026</cdr:y>
    </cdr:from>
    <cdr:to>
      <cdr:x>0.79795</cdr:x>
      <cdr:y>0.35958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2B133218-96B4-5AD5-A039-E3FD2AACB72D}"/>
            </a:ext>
          </a:extLst>
        </cdr:cNvPr>
        <cdr:cNvSpPr txBox="1"/>
      </cdr:nvSpPr>
      <cdr:spPr>
        <a:xfrm xmlns:a="http://schemas.openxmlformats.org/drawingml/2006/main">
          <a:off x="8090525" y="2853357"/>
          <a:ext cx="2159614" cy="68143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Level 4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TRANSFORMING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25-27</a:t>
          </a:r>
        </a:p>
      </cdr:txBody>
    </cdr:sp>
  </cdr:relSizeAnchor>
  <cdr:relSizeAnchor xmlns:cdr="http://schemas.openxmlformats.org/drawingml/2006/chartDrawing">
    <cdr:from>
      <cdr:x>0.5356</cdr:x>
      <cdr:y>0.18279</cdr:y>
    </cdr:from>
    <cdr:to>
      <cdr:x>0.70339</cdr:x>
      <cdr:y>0.25422</cdr:y>
    </cdr:to>
    <cdr:sp macro="" textlink="">
      <cdr:nvSpPr>
        <cdr:cNvPr id="6" name="TextBox 1">
          <a:extLst xmlns:a="http://schemas.openxmlformats.org/drawingml/2006/main">
            <a:ext uri="{FF2B5EF4-FFF2-40B4-BE49-F238E27FC236}">
              <a16:creationId xmlns:a16="http://schemas.microsoft.com/office/drawing/2014/main" id="{2B133218-96B4-5AD5-A039-E3FD2AACB72D}"/>
            </a:ext>
          </a:extLst>
        </cdr:cNvPr>
        <cdr:cNvSpPr txBox="1"/>
      </cdr:nvSpPr>
      <cdr:spPr>
        <a:xfrm xmlns:a="http://schemas.openxmlformats.org/drawingml/2006/main">
          <a:off x="6880184" y="1796858"/>
          <a:ext cx="2155375" cy="70217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Level 3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EMERGING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20-24</a:t>
          </a:r>
        </a:p>
      </cdr:txBody>
    </cdr:sp>
  </cdr:relSizeAnchor>
  <cdr:relSizeAnchor xmlns:cdr="http://schemas.openxmlformats.org/drawingml/2006/chartDrawing">
    <cdr:from>
      <cdr:x>0.1272</cdr:x>
      <cdr:y>0.5</cdr:y>
    </cdr:from>
    <cdr:to>
      <cdr:x>0.85386</cdr:x>
      <cdr:y>0.61583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A5539DE0-BE05-3995-11B8-D9258D271DCB}"/>
            </a:ext>
          </a:extLst>
        </cdr:cNvPr>
        <cdr:cNvSpPr txBox="1"/>
      </cdr:nvSpPr>
      <cdr:spPr>
        <a:xfrm xmlns:a="http://schemas.openxmlformats.org/drawingml/2006/main">
          <a:off x="596900" y="2055813"/>
          <a:ext cx="3409950" cy="4762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endParaRPr lang="en-US" sz="2800" kern="1200" dirty="0"/>
        </a:p>
      </cdr:txBody>
    </cdr:sp>
  </cdr:relSizeAnchor>
  <cdr:relSizeAnchor xmlns:cdr="http://schemas.openxmlformats.org/drawingml/2006/chartDrawing">
    <cdr:from>
      <cdr:x>0.02233</cdr:x>
      <cdr:y>0.5</cdr:y>
    </cdr:from>
    <cdr:to>
      <cdr:x>0.97767</cdr:x>
      <cdr:y>0.60039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3BF3C723-B28F-82E8-BCC7-C7D210A009D6}"/>
            </a:ext>
          </a:extLst>
        </cdr:cNvPr>
        <cdr:cNvSpPr txBox="1"/>
      </cdr:nvSpPr>
      <cdr:spPr>
        <a:xfrm xmlns:a="http://schemas.openxmlformats.org/drawingml/2006/main">
          <a:off x="104775" y="2055813"/>
          <a:ext cx="4483100" cy="4127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endParaRPr lang="en-US" sz="2400" kern="12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0.42422</cdr:x>
      <cdr:y>0.35792</cdr:y>
    </cdr:from>
    <cdr:to>
      <cdr:x>0.57578</cdr:x>
      <cdr:y>0.5</cdr:y>
    </cdr:to>
    <cdr:sp macro="" textlink="">
      <cdr:nvSpPr>
        <cdr:cNvPr id="9" name="TextBox 8">
          <a:extLst xmlns:a="http://schemas.openxmlformats.org/drawingml/2006/main">
            <a:ext uri="{FF2B5EF4-FFF2-40B4-BE49-F238E27FC236}">
              <a16:creationId xmlns:a16="http://schemas.microsoft.com/office/drawing/2014/main" id="{AEFDE6F6-286D-3B81-A7D2-FEBFD29364EE}"/>
            </a:ext>
          </a:extLst>
        </cdr:cNvPr>
        <cdr:cNvSpPr txBox="1"/>
      </cdr:nvSpPr>
      <cdr:spPr>
        <a:xfrm xmlns:a="http://schemas.openxmlformats.org/drawingml/2006/main">
          <a:off x="1990725" y="1471613"/>
          <a:ext cx="711200" cy="584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endParaRPr lang="en-US" sz="3600" kern="1200" dirty="0">
            <a:solidFill>
              <a:schemeClr val="tx1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0.28049</cdr:y>
    </cdr:from>
    <cdr:to>
      <cdr:x>0.19869</cdr:x>
      <cdr:y>0.37063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CA32535E-3E0E-1A19-2BDB-AC6092B63B73}"/>
            </a:ext>
          </a:extLst>
        </cdr:cNvPr>
        <cdr:cNvSpPr txBox="1"/>
      </cdr:nvSpPr>
      <cdr:spPr>
        <a:xfrm xmlns:a="http://schemas.openxmlformats.org/drawingml/2006/main">
          <a:off x="0" y="1493189"/>
          <a:ext cx="2422375" cy="4798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kern="1200" dirty="0">
              <a:solidFill>
                <a:schemeClr val="tx1">
                  <a:lumMod val="65000"/>
                  <a:lumOff val="35000"/>
                </a:schemeClr>
              </a:solidFill>
            </a:rPr>
            <a:t>Transforming</a:t>
          </a:r>
        </a:p>
      </cdr:txBody>
    </cdr:sp>
  </cdr:relSizeAnchor>
  <cdr:relSizeAnchor xmlns:cdr="http://schemas.openxmlformats.org/drawingml/2006/chartDrawing">
    <cdr:from>
      <cdr:x>0</cdr:x>
      <cdr:y>0.46851</cdr:y>
    </cdr:from>
    <cdr:to>
      <cdr:x>0.16658</cdr:x>
      <cdr:y>0.59047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CA32535E-3E0E-1A19-2BDB-AC6092B63B73}"/>
            </a:ext>
          </a:extLst>
        </cdr:cNvPr>
        <cdr:cNvSpPr txBox="1"/>
      </cdr:nvSpPr>
      <cdr:spPr>
        <a:xfrm xmlns:a="http://schemas.openxmlformats.org/drawingml/2006/main">
          <a:off x="0" y="2494163"/>
          <a:ext cx="2030901" cy="64923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kern="1200" dirty="0">
              <a:solidFill>
                <a:schemeClr val="tx1">
                  <a:lumMod val="65000"/>
                  <a:lumOff val="35000"/>
                </a:schemeClr>
              </a:solidFill>
            </a:rPr>
            <a:t>Emerging</a:t>
          </a:r>
        </a:p>
      </cdr:txBody>
    </cdr:sp>
  </cdr:relSizeAnchor>
  <cdr:relSizeAnchor xmlns:cdr="http://schemas.openxmlformats.org/drawingml/2006/chartDrawing">
    <cdr:from>
      <cdr:x>0</cdr:x>
      <cdr:y>0.66287</cdr:y>
    </cdr:from>
    <cdr:to>
      <cdr:x>0.14227</cdr:x>
      <cdr:y>0.76924</cdr:y>
    </cdr:to>
    <cdr:sp macro="" textlink="">
      <cdr:nvSpPr>
        <cdr:cNvPr id="6" name="TextBox 1">
          <a:extLst xmlns:a="http://schemas.openxmlformats.org/drawingml/2006/main">
            <a:ext uri="{FF2B5EF4-FFF2-40B4-BE49-F238E27FC236}">
              <a16:creationId xmlns:a16="http://schemas.microsoft.com/office/drawing/2014/main" id="{CA32535E-3E0E-1A19-2BDB-AC6092B63B73}"/>
            </a:ext>
          </a:extLst>
        </cdr:cNvPr>
        <cdr:cNvSpPr txBox="1"/>
      </cdr:nvSpPr>
      <cdr:spPr>
        <a:xfrm xmlns:a="http://schemas.openxmlformats.org/drawingml/2006/main">
          <a:off x="0" y="3528825"/>
          <a:ext cx="1734581" cy="5663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kern="1200" dirty="0">
              <a:solidFill>
                <a:schemeClr val="tx1">
                  <a:lumMod val="65000"/>
                  <a:lumOff val="35000"/>
                </a:schemeClr>
              </a:solidFill>
            </a:rPr>
            <a:t>Exploring</a:t>
          </a:r>
        </a:p>
      </cdr:txBody>
    </cdr:sp>
  </cdr:relSizeAnchor>
  <cdr:relSizeAnchor xmlns:cdr="http://schemas.openxmlformats.org/drawingml/2006/chartDrawing">
    <cdr:from>
      <cdr:x>0</cdr:x>
      <cdr:y>0.85261</cdr:y>
    </cdr:from>
    <cdr:to>
      <cdr:x>0.12499</cdr:x>
      <cdr:y>0.93374</cdr:y>
    </cdr:to>
    <cdr:sp macro="" textlink="">
      <cdr:nvSpPr>
        <cdr:cNvPr id="9" name="TextBox 1">
          <a:extLst xmlns:a="http://schemas.openxmlformats.org/drawingml/2006/main">
            <a:ext uri="{FF2B5EF4-FFF2-40B4-BE49-F238E27FC236}">
              <a16:creationId xmlns:a16="http://schemas.microsoft.com/office/drawing/2014/main" id="{80F9C4F1-25F0-9038-168F-15DE3308526F}"/>
            </a:ext>
          </a:extLst>
        </cdr:cNvPr>
        <cdr:cNvSpPr txBox="1"/>
      </cdr:nvSpPr>
      <cdr:spPr>
        <a:xfrm xmlns:a="http://schemas.openxmlformats.org/drawingml/2006/main">
          <a:off x="0" y="4538964"/>
          <a:ext cx="1523863" cy="43190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kern="1200" dirty="0">
              <a:solidFill>
                <a:schemeClr val="tx1">
                  <a:lumMod val="65000"/>
                  <a:lumOff val="35000"/>
                </a:schemeClr>
              </a:solidFill>
            </a:rPr>
            <a:t>Inactive</a:t>
          </a:r>
        </a:p>
      </cdr:txBody>
    </cdr:sp>
  </cdr:relSizeAnchor>
  <cdr:relSizeAnchor xmlns:cdr="http://schemas.openxmlformats.org/drawingml/2006/chartDrawing">
    <cdr:from>
      <cdr:x>0</cdr:x>
      <cdr:y>0.08904</cdr:y>
    </cdr:from>
    <cdr:to>
      <cdr:x>0.14286</cdr:x>
      <cdr:y>0.17177</cdr:y>
    </cdr:to>
    <cdr:sp macro="" textlink="">
      <cdr:nvSpPr>
        <cdr:cNvPr id="10" name="TextBox 9">
          <a:extLst xmlns:a="http://schemas.openxmlformats.org/drawingml/2006/main">
            <a:ext uri="{FF2B5EF4-FFF2-40B4-BE49-F238E27FC236}">
              <a16:creationId xmlns:a16="http://schemas.microsoft.com/office/drawing/2014/main" id="{089AFCBB-3385-E44B-8C66-6020FAD5DFE2}"/>
            </a:ext>
          </a:extLst>
        </cdr:cNvPr>
        <cdr:cNvSpPr txBox="1"/>
      </cdr:nvSpPr>
      <cdr:spPr>
        <a:xfrm xmlns:a="http://schemas.openxmlformats.org/drawingml/2006/main">
          <a:off x="0" y="473997"/>
          <a:ext cx="1741713" cy="4404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800" b="1" kern="1200" dirty="0">
              <a:solidFill>
                <a:schemeClr val="tx1">
                  <a:lumMod val="65000"/>
                  <a:lumOff val="35000"/>
                </a:schemeClr>
              </a:solidFill>
            </a:rPr>
            <a:t>Strategic</a:t>
          </a:r>
        </a:p>
      </cdr:txBody>
    </cdr:sp>
  </cdr:relSizeAnchor>
  <cdr:relSizeAnchor xmlns:cdr="http://schemas.openxmlformats.org/drawingml/2006/chartDrawing">
    <cdr:from>
      <cdr:x>0.12653</cdr:x>
      <cdr:y>0.91726</cdr:y>
    </cdr:from>
    <cdr:to>
      <cdr:x>0.2675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E452427B-075A-4621-0095-F4E30FFC383C}"/>
            </a:ext>
          </a:extLst>
        </cdr:cNvPr>
        <cdr:cNvSpPr txBox="1"/>
      </cdr:nvSpPr>
      <cdr:spPr>
        <a:xfrm xmlns:a="http://schemas.openxmlformats.org/drawingml/2006/main">
          <a:off x="1542617" y="4883126"/>
          <a:ext cx="1718744" cy="4404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sz="2400" b="1" kern="1200" dirty="0">
            <a:solidFill>
              <a:schemeClr val="tx1">
                <a:lumMod val="65000"/>
                <a:lumOff val="35000"/>
              </a:schemeClr>
            </a:solidFill>
          </a:endParaRPr>
        </a:p>
      </cdr:txBody>
    </cdr:sp>
  </cdr:relSizeAnchor>
</c:userShape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759-B253-7567-2768-9ED0F8053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6C310-21AC-1284-8F10-F36EB9F83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A7432-5795-DECA-1CEE-41418FC8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B1884-07F4-6D32-1930-FBCFF393E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8FF85-330D-06EA-1C7F-C299C221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9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3A17A-9851-4FA7-F0FE-7F7CA1BD5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C9AD5-A662-5D27-67A7-33BD1386F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BBB7F-C811-8C9A-76B8-3E43A4E7C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476F8-77A3-F3B0-7667-BA97C6B12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317FB-92A6-2FB6-C4D2-166C30599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4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28E6A0-36B1-94E3-142C-42DD3211B2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019F36-001F-EB88-AC64-3B474FD29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643DC-730F-2CA5-E56E-A1C3FACF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4E8E6-A77E-11DE-0733-AD73038D0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23C14-721E-169E-33E6-67DCD7D44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7F46A-158B-B6B6-79D0-1106DCB77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D0993-1A75-B5FB-5585-364EDBC77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46DD8-AA4F-CC41-6660-DC3A684F5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7D1E-BFEC-623A-1E38-6D3C2316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25FC4-9278-9B7F-A22E-4F962997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71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37D3-4DF4-34B5-7AD4-7D4FC3CE7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A72C8-119E-E30F-0A53-FDF41341A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E9838-05B2-655C-A4C3-D710B413A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F7262-5FF7-51FA-6A40-D745EB8A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A9FC8-0A23-1589-5E4B-36C52932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72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CD57D-1E9B-6D13-8882-50F858CE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3CDB8-2D36-6D3A-9C57-4BA0BE286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3E6B7-2B7E-CEDD-0C38-6BDC6DFDB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BB469-4F75-0B4A-DC86-8BD96B814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E546A-46EA-28B5-5688-84382EC1C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3ED05-88EE-F99A-EFD1-F3766D4C7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7282-EE34-9105-0808-8F538095F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E4B72-E821-7176-2EB2-ABF8C353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4720D-8DA0-5014-DE36-E0314CD00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25B748-B5C6-1B2A-21B9-268F5A04C3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6D11A-B469-5EE8-3184-9E353A537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C6ABA8-B035-9292-C08C-7F635A7E8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E9233-3FFC-F80B-1229-450053421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86ADD9-6EC4-F119-1F12-062587D2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01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75003-4106-823E-BBE5-A523BAF5A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ECF5F-EC39-C340-AC55-9CA2521F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005FA-69D8-5CCE-DD28-753B62008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3F7913-E47C-AA67-2951-411AA1FB8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6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302A84-22B3-0E7D-315A-F1F4CD9E7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F6EFCD-0538-68D2-0B70-A8C07AB36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13F0C-45B1-9689-D5DD-AAE3A578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06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8C80F-594B-DB21-4D4C-4468837B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716B1-7D0C-7A5B-252D-7E6DA7840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70262-917C-8F51-CACE-C4AE7E2268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C2B15-F166-A552-CC39-D5ED2C46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8EEEF-FF47-53AC-BDF4-F3395A7B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5B1E9-0A2C-3752-FB19-FFDBE47A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70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14BB1-97A9-6A9E-0D77-229313861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A2032-2A1A-8B08-6D05-0131F5D655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65FF0-AFF4-43A0-751D-583095DF6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32B53-910F-2320-1AEB-C65EA5E82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A76B3-ECE5-01DA-6C88-BD78F6334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CC214-7DBF-EE66-5F28-A79E81DFE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7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A0656C-0444-A14A-C780-C251BA59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C6CA5-C7AD-BEF4-3D9F-265D674E0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0615B-2071-7011-7BD6-1D4E3DB31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3CBB59-9CF4-EF4F-91CE-1A7A269A65FC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100A1-5C7B-F5B4-9F71-59A2F02548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48CB6-8744-3F1C-99B0-45AA929EF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0CE2DC-C81F-CC41-98CB-BFA509C4B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0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5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252F7-F4EF-0316-910E-ADC1ED2C0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A8D25EAD-8570-7ACC-F2AC-48F2C39EB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ue line on a black background&#10;&#10;AI-generated content may be incorrect.">
            <a:extLst>
              <a:ext uri="{FF2B5EF4-FFF2-40B4-BE49-F238E27FC236}">
                <a16:creationId xmlns:a16="http://schemas.microsoft.com/office/drawing/2014/main" id="{A8B2FAA9-580A-E0F2-020F-1EF0F967FC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6000"/>
                    </a14:imgEffect>
                    <a14:imgEffect>
                      <a14:brightnessContrast contrast="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30985">
            <a:off x="8725403" y="1589916"/>
            <a:ext cx="3308084" cy="324026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2E3500-193E-2153-71B3-0E9D62D030A7}"/>
              </a:ext>
            </a:extLst>
          </p:cNvPr>
          <p:cNvCxnSpPr>
            <a:cxnSpLocks/>
          </p:cNvCxnSpPr>
          <p:nvPr/>
        </p:nvCxnSpPr>
        <p:spPr>
          <a:xfrm>
            <a:off x="1537884" y="1013232"/>
            <a:ext cx="7252570" cy="0"/>
          </a:xfrm>
          <a:prstGeom prst="straightConnector1">
            <a:avLst/>
          </a:prstGeom>
          <a:ln w="190500" cmpd="dbl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AF09599-54B0-2D34-2D0F-B0112A10022B}"/>
              </a:ext>
            </a:extLst>
          </p:cNvPr>
          <p:cNvCxnSpPr>
            <a:cxnSpLocks/>
          </p:cNvCxnSpPr>
          <p:nvPr/>
        </p:nvCxnSpPr>
        <p:spPr>
          <a:xfrm>
            <a:off x="1578279" y="5159484"/>
            <a:ext cx="7352778" cy="0"/>
          </a:xfrm>
          <a:prstGeom prst="straightConnector1">
            <a:avLst/>
          </a:prstGeom>
          <a:ln w="190500" cmpd="dbl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blue curved object on a black background&#10;&#10;AI-generated content may be incorrect.">
            <a:extLst>
              <a:ext uri="{FF2B5EF4-FFF2-40B4-BE49-F238E27FC236}">
                <a16:creationId xmlns:a16="http://schemas.microsoft.com/office/drawing/2014/main" id="{09F3D9D9-5150-D99C-617C-47387CE942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88000"/>
                    </a14:imgEffect>
                    <a14:imgEffect>
                      <a14:brightnessContrast bright="92000" contrast="5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2867">
            <a:off x="8937351" y="2154683"/>
            <a:ext cx="2269916" cy="22147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E89D9E-6FC4-F4DC-BE3D-4D42AD8B25DE}"/>
              </a:ext>
            </a:extLst>
          </p:cNvPr>
          <p:cNvSpPr txBox="1"/>
          <p:nvPr/>
        </p:nvSpPr>
        <p:spPr>
          <a:xfrm>
            <a:off x="104772" y="1371475"/>
            <a:ext cx="92872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STRATEGIC LISTENING EFFECTIVESS AUDIT</a:t>
            </a:r>
            <a:r>
              <a:rPr lang="en-US" baseline="30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©  </a:t>
            </a:r>
            <a:r>
              <a:rPr lang="en-US" sz="32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RESULTS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9D24E6-64B6-7EBB-F324-675B7792F6B0}"/>
              </a:ext>
            </a:extLst>
          </p:cNvPr>
          <p:cNvSpPr txBox="1"/>
          <p:nvPr/>
        </p:nvSpPr>
        <p:spPr>
          <a:xfrm>
            <a:off x="210453" y="6264750"/>
            <a:ext cx="6350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2025 The Leadership &amp; Listening Institute, Inc.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E95944-65FD-169C-A069-8EBA83B0F45A}"/>
              </a:ext>
            </a:extLst>
          </p:cNvPr>
          <p:cNvSpPr txBox="1"/>
          <p:nvPr/>
        </p:nvSpPr>
        <p:spPr>
          <a:xfrm>
            <a:off x="1617820" y="2593426"/>
            <a:ext cx="63402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organization</a:t>
            </a:r>
            <a:endParaRPr lang="en-US" sz="72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</a:rPr>
              <a:t>department </a:t>
            </a:r>
            <a:endParaRPr lang="en-US" sz="4000" b="1" dirty="0">
              <a:solidFill>
                <a:schemeClr val="bg1"/>
              </a:solidFill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date</a:t>
            </a:r>
            <a:endParaRPr lang="en-US" sz="14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60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287A8-07AF-4A9E-CE39-AA8B8D555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0EC02-DED8-2AAD-F2A3-8B91B088A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215" y="131762"/>
            <a:ext cx="11459570" cy="54927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important is listening in your current position?</a:t>
            </a:r>
            <a:endParaRPr lang="en-US" sz="3200" b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FF932B-FEC0-618B-E215-B45C093D42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7426071"/>
              </p:ext>
            </p:extLst>
          </p:nvPr>
        </p:nvGraphicFramePr>
        <p:xfrm>
          <a:off x="83820" y="609599"/>
          <a:ext cx="12024360" cy="6248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6611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511B1-788B-4A63-DAEF-89EFB02EB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B8E18D0C-0689-7E2E-3630-143525D66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2000"/>
                    </a14:imgEffect>
                    <a14:imgEffect>
                      <a14:brightnessContrast contrast="29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8269AF-629A-D19B-9301-889CD6DB2B2C}"/>
              </a:ext>
            </a:extLst>
          </p:cNvPr>
          <p:cNvSpPr txBox="1"/>
          <p:nvPr/>
        </p:nvSpPr>
        <p:spPr>
          <a:xfrm>
            <a:off x="645683" y="1332128"/>
            <a:ext cx="1145148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Open Ended 1</a:t>
            </a: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3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862B66-1A26-362D-C442-A539625FCBAF}"/>
              </a:ext>
            </a:extLst>
          </p:cNvPr>
          <p:cNvSpPr txBox="1"/>
          <p:nvPr/>
        </p:nvSpPr>
        <p:spPr>
          <a:xfrm>
            <a:off x="-94816" y="131799"/>
            <a:ext cx="121919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the most important listening challenge our organization faces today?</a:t>
            </a:r>
            <a:endParaRPr lang="en-US" sz="3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89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080CAB-0C5A-D27D-7F08-2C8D22B76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CF911EB-1B2C-D863-E607-1FD3ABCFE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6C548674-A9EB-1AA7-75E1-F4021A6C5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ue line on a black background&#10;&#10;AI-generated content may be incorrect.">
            <a:extLst>
              <a:ext uri="{FF2B5EF4-FFF2-40B4-BE49-F238E27FC236}">
                <a16:creationId xmlns:a16="http://schemas.microsoft.com/office/drawing/2014/main" id="{30A0B3E8-534E-E6EC-C17A-043C73E30D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6000"/>
                    </a14:imgEffect>
                    <a14:imgEffect>
                      <a14:brightnessContrast contrast="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299854">
            <a:off x="8753563" y="1808868"/>
            <a:ext cx="3308084" cy="3240263"/>
          </a:xfrm>
          <a:prstGeom prst="rect">
            <a:avLst/>
          </a:prstGeom>
        </p:spPr>
      </p:pic>
      <p:pic>
        <p:nvPicPr>
          <p:cNvPr id="6" name="Picture 5" descr="A blue curved object on a black background&#10;&#10;AI-generated content may be incorrect.">
            <a:extLst>
              <a:ext uri="{FF2B5EF4-FFF2-40B4-BE49-F238E27FC236}">
                <a16:creationId xmlns:a16="http://schemas.microsoft.com/office/drawing/2014/main" id="{CC3310A8-189B-B8E6-6655-8DAC1265B4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88000"/>
                    </a14:imgEffect>
                    <a14:imgEffect>
                      <a14:brightnessContrast bright="92000" contrast="5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74774">
            <a:off x="8990359" y="2260701"/>
            <a:ext cx="2269916" cy="22147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B43B7E-4565-6048-0738-355E66BEBB48}"/>
              </a:ext>
            </a:extLst>
          </p:cNvPr>
          <p:cNvSpPr txBox="1"/>
          <p:nvPr/>
        </p:nvSpPr>
        <p:spPr>
          <a:xfrm>
            <a:off x="4299858" y="2310973"/>
            <a:ext cx="6698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1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INACTIVE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1637414-DFE6-721F-49CD-40AA90281FEE}"/>
              </a:ext>
            </a:extLst>
          </p:cNvPr>
          <p:cNvCxnSpPr>
            <a:cxnSpLocks/>
          </p:cNvCxnSpPr>
          <p:nvPr/>
        </p:nvCxnSpPr>
        <p:spPr>
          <a:xfrm>
            <a:off x="1708702" y="1158067"/>
            <a:ext cx="7252570" cy="0"/>
          </a:xfrm>
          <a:prstGeom prst="straightConnector1">
            <a:avLst/>
          </a:prstGeom>
          <a:ln w="190500" cmpd="dbl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08C1CF-F79B-9270-FD36-13AB4D9A73F5}"/>
              </a:ext>
            </a:extLst>
          </p:cNvPr>
          <p:cNvCxnSpPr>
            <a:cxnSpLocks/>
          </p:cNvCxnSpPr>
          <p:nvPr/>
        </p:nvCxnSpPr>
        <p:spPr>
          <a:xfrm>
            <a:off x="1578279" y="5707415"/>
            <a:ext cx="7252570" cy="0"/>
          </a:xfrm>
          <a:prstGeom prst="straightConnector1">
            <a:avLst/>
          </a:prstGeom>
          <a:ln w="190500" cmpd="dbl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22FA7368-59DA-BC8F-A06B-5E96FD67320D}"/>
              </a:ext>
            </a:extLst>
          </p:cNvPr>
          <p:cNvSpPr/>
          <p:nvPr/>
        </p:nvSpPr>
        <p:spPr>
          <a:xfrm>
            <a:off x="545365" y="1635541"/>
            <a:ext cx="5099741" cy="34650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onference room with a table and chairs&#10;&#10;AI-generated content may be incorrect.">
            <a:extLst>
              <a:ext uri="{FF2B5EF4-FFF2-40B4-BE49-F238E27FC236}">
                <a16:creationId xmlns:a16="http://schemas.microsoft.com/office/drawing/2014/main" id="{8C28F226-6BEA-25F9-A30E-32C5E0EC2D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90000"/>
                    </a14:imgEffect>
                    <a14:imgEffect>
                      <a14:brightnessContrast bright="-1000" contrast="2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2117" y="1764847"/>
            <a:ext cx="4669660" cy="311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8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6CAE2F81-F54F-CE0D-DEE1-DEE8A0A57C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D19D36-3C2D-0D8A-E87D-8646A9946CA6}"/>
              </a:ext>
            </a:extLst>
          </p:cNvPr>
          <p:cNvSpPr txBox="1"/>
          <p:nvPr/>
        </p:nvSpPr>
        <p:spPr>
          <a:xfrm>
            <a:off x="166581" y="3087623"/>
            <a:ext cx="1202389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Like an unused meeting room, strategic listening potential exists but the real conversations about what matters most have yet to begin.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B79BB-7018-A4D0-0E92-1C943A893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101" y="239268"/>
            <a:ext cx="6420853" cy="308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9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71A7F-0BCD-A515-0E7E-67D90EA0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58A76A67-A649-833B-C77D-D1A409AAE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ue line on a black background&#10;&#10;AI-generated content may be incorrect.">
            <a:extLst>
              <a:ext uri="{FF2B5EF4-FFF2-40B4-BE49-F238E27FC236}">
                <a16:creationId xmlns:a16="http://schemas.microsoft.com/office/drawing/2014/main" id="{ADE94637-B8EB-65A8-F2B4-C4700291C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6000"/>
                    </a14:imgEffect>
                    <a14:imgEffect>
                      <a14:brightnessContrast contrast="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30985">
            <a:off x="8725403" y="1589916"/>
            <a:ext cx="3308084" cy="3240263"/>
          </a:xfrm>
          <a:prstGeom prst="rect">
            <a:avLst/>
          </a:prstGeom>
        </p:spPr>
      </p:pic>
      <p:pic>
        <p:nvPicPr>
          <p:cNvPr id="6" name="Picture 5" descr="A blue curved object on a black background&#10;&#10;AI-generated content may be incorrect.">
            <a:extLst>
              <a:ext uri="{FF2B5EF4-FFF2-40B4-BE49-F238E27FC236}">
                <a16:creationId xmlns:a16="http://schemas.microsoft.com/office/drawing/2014/main" id="{E721E267-C447-F76B-2BC8-59252BEEC0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88000"/>
                    </a14:imgEffect>
                    <a14:imgEffect>
                      <a14:brightnessContrast bright="92000" contrast="5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2867">
            <a:off x="8937351" y="2154683"/>
            <a:ext cx="2269916" cy="22147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24B567-09B0-20F9-A3F8-BCCBE9385FCA}"/>
              </a:ext>
            </a:extLst>
          </p:cNvPr>
          <p:cNvSpPr txBox="1"/>
          <p:nvPr/>
        </p:nvSpPr>
        <p:spPr>
          <a:xfrm>
            <a:off x="429656" y="243553"/>
            <a:ext cx="9243151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Dynamic Listening?</a:t>
            </a:r>
            <a:endParaRPr lang="en-US" sz="48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natural and learned human behavior that uses all our senses to fully receive, interpret, evaluate, respond appropriately,  and remember (SIER*) messages in ways that build trust, create alignment and drive strategic action.</a:t>
            </a:r>
          </a:p>
          <a:p>
            <a:pPr algn="ctr"/>
            <a:endParaRPr lang="en-US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70D1D9-BA97-AAFF-4FA2-ACD48ADDA5EB}"/>
              </a:ext>
            </a:extLst>
          </p:cNvPr>
          <p:cNvSpPr txBox="1"/>
          <p:nvPr/>
        </p:nvSpPr>
        <p:spPr>
          <a:xfrm>
            <a:off x="205249" y="6429781"/>
            <a:ext cx="6350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2025 The Leadership &amp; Listening Institute, Inc.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43C5B-2EF4-8E40-833B-9887AE3BF100}"/>
              </a:ext>
            </a:extLst>
          </p:cNvPr>
          <p:cNvSpPr txBox="1"/>
          <p:nvPr/>
        </p:nvSpPr>
        <p:spPr>
          <a:xfrm>
            <a:off x="429656" y="243553"/>
            <a:ext cx="9243151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Dynamic Listening?</a:t>
            </a:r>
          </a:p>
          <a:p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natural and learned human behavior that uses </a:t>
            </a:r>
            <a:r>
              <a:rPr lang="en-US" sz="4000" dirty="0">
                <a:solidFill>
                  <a:srgbClr val="FFFF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 our senses to fully receive, interpret, evaluate, respond appropriately,  and remember (SIER*) </a:t>
            </a:r>
            <a:r>
              <a:rPr lang="en-US" sz="4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messages in ways that build trust, create alignment and drive strategic action.</a:t>
            </a:r>
          </a:p>
          <a:p>
            <a:pPr algn="ctr"/>
            <a:endParaRPr lang="en-US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55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D2198-5126-677C-340E-2597666A3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FAD733F8-14FC-664F-BDEF-B3ABA9FEA2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9EAEDF-0DAA-3F53-55B9-5D6CA75B2AE5}"/>
              </a:ext>
            </a:extLst>
          </p:cNvPr>
          <p:cNvSpPr txBox="1"/>
          <p:nvPr/>
        </p:nvSpPr>
        <p:spPr>
          <a:xfrm>
            <a:off x="3313219" y="394329"/>
            <a:ext cx="82541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 DIALOGUE</a:t>
            </a:r>
            <a:endParaRPr lang="en-US" sz="6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88B11-6C96-1FCF-E70B-56C66D26B870}"/>
              </a:ext>
            </a:extLst>
          </p:cNvPr>
          <p:cNvSpPr txBox="1"/>
          <p:nvPr/>
        </p:nvSpPr>
        <p:spPr>
          <a:xfrm>
            <a:off x="145635" y="3217548"/>
            <a:ext cx="1190073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stands out most in our results?</a:t>
            </a:r>
          </a:p>
          <a:p>
            <a:pPr marL="522288" indent="-522288">
              <a:buFont typeface="+mj-lt"/>
              <a:buAutoNum type="arabicPeriod"/>
            </a:pP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52ACD718-4B3D-A5C3-EF24-4598FE7E9E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6" b="4828"/>
          <a:stretch/>
        </p:blipFill>
        <p:spPr>
          <a:xfrm>
            <a:off x="477078" y="334278"/>
            <a:ext cx="4589649" cy="258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0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1C671-BFC7-8858-73CB-91DD32F53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7ACF889D-FD86-45D8-E21D-66B44500D0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BADFAF-2BC8-4C72-A6D5-0699BFD84D46}"/>
              </a:ext>
            </a:extLst>
          </p:cNvPr>
          <p:cNvSpPr txBox="1"/>
          <p:nvPr/>
        </p:nvSpPr>
        <p:spPr>
          <a:xfrm>
            <a:off x="3313219" y="394329"/>
            <a:ext cx="82541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 DIALOGUE</a:t>
            </a:r>
            <a:endParaRPr lang="en-US" sz="6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64677-B62B-28FF-E629-E464A4282600}"/>
              </a:ext>
            </a:extLst>
          </p:cNvPr>
          <p:cNvSpPr txBox="1"/>
          <p:nvPr/>
        </p:nvSpPr>
        <p:spPr>
          <a:xfrm>
            <a:off x="145635" y="3217548"/>
            <a:ext cx="1190073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Where are we already listening well, and how can we build on those strengths?</a:t>
            </a:r>
          </a:p>
          <a:p>
            <a:pPr marL="522288" indent="-522288">
              <a:buFont typeface="+mj-lt"/>
              <a:buAutoNum type="arabicPeriod"/>
            </a:pP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1F93DC90-83B5-DAD0-05A3-716F0E0F28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6" b="4828"/>
          <a:stretch/>
        </p:blipFill>
        <p:spPr>
          <a:xfrm>
            <a:off x="477078" y="334278"/>
            <a:ext cx="4589649" cy="258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C2A0C-B5D2-7883-52ED-B20EFD6D0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E73C8197-9024-366F-D7B7-3586AAB23D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BDDE8-7E4E-BA52-454B-A5A653DB854C}"/>
              </a:ext>
            </a:extLst>
          </p:cNvPr>
          <p:cNvSpPr txBox="1"/>
          <p:nvPr/>
        </p:nvSpPr>
        <p:spPr>
          <a:xfrm>
            <a:off x="3313219" y="394329"/>
            <a:ext cx="82541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 DIALOGUE</a:t>
            </a:r>
            <a:endParaRPr lang="en-US" sz="6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22E2003E-7793-270E-727B-DD753E68CD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6" b="4828"/>
          <a:stretch/>
        </p:blipFill>
        <p:spPr>
          <a:xfrm>
            <a:off x="477078" y="334278"/>
            <a:ext cx="4589649" cy="25811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EEB25D-D7C2-F9D6-200F-70EF2177877A}"/>
              </a:ext>
            </a:extLst>
          </p:cNvPr>
          <p:cNvSpPr txBox="1"/>
          <p:nvPr/>
        </p:nvSpPr>
        <p:spPr>
          <a:xfrm>
            <a:off x="145635" y="3217548"/>
            <a:ext cx="1190073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Which challenge should we focus on first to make a big impact?  Why?</a:t>
            </a:r>
          </a:p>
          <a:p>
            <a:pPr marL="522288" indent="-522288">
              <a:buFont typeface="+mj-lt"/>
              <a:buAutoNum type="arabicPeriod"/>
            </a:pP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96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DB198-3C3B-43B8-B223-378624A4D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36410E9C-2AB3-368E-8538-D16AD718D2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712BBA-B58A-DB49-6DCD-122C4F71D028}"/>
              </a:ext>
            </a:extLst>
          </p:cNvPr>
          <p:cNvSpPr txBox="1"/>
          <p:nvPr/>
        </p:nvSpPr>
        <p:spPr>
          <a:xfrm>
            <a:off x="3313219" y="394329"/>
            <a:ext cx="82541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 DIALOGUE</a:t>
            </a:r>
            <a:endParaRPr lang="en-US" sz="6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CD6D9906-790A-82BD-1EEF-FAC617178A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6" b="4828"/>
          <a:stretch/>
        </p:blipFill>
        <p:spPr>
          <a:xfrm>
            <a:off x="477078" y="334278"/>
            <a:ext cx="4589649" cy="25811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3C3783-EA81-2106-1711-613EF150D598}"/>
              </a:ext>
            </a:extLst>
          </p:cNvPr>
          <p:cNvSpPr txBox="1"/>
          <p:nvPr/>
        </p:nvSpPr>
        <p:spPr>
          <a:xfrm>
            <a:off x="145635" y="3217548"/>
            <a:ext cx="1190073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risks do we face if we don’t act on these listening gaps now?</a:t>
            </a:r>
          </a:p>
          <a:p>
            <a:pPr marL="522288" indent="-522288">
              <a:buFont typeface="+mj-lt"/>
              <a:buAutoNum type="arabicPeriod"/>
            </a:pP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93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5C887-9725-F3D9-3A81-D0C329AF0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4E900030-17D3-BE37-FD57-10EFE7D99D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0CEB39-EB39-6659-D7D6-FF28F4116D11}"/>
              </a:ext>
            </a:extLst>
          </p:cNvPr>
          <p:cNvSpPr txBox="1"/>
          <p:nvPr/>
        </p:nvSpPr>
        <p:spPr>
          <a:xfrm>
            <a:off x="3313219" y="394329"/>
            <a:ext cx="82541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 DIALOGUE</a:t>
            </a:r>
            <a:endParaRPr lang="en-US" sz="66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 descr="A group of people sitting in a room&#10;&#10;Description automatically generated with low confidence">
            <a:extLst>
              <a:ext uri="{FF2B5EF4-FFF2-40B4-BE49-F238E27FC236}">
                <a16:creationId xmlns:a16="http://schemas.microsoft.com/office/drawing/2014/main" id="{134EA461-558D-E079-1F35-60DF8D8E2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6" b="4828"/>
          <a:stretch/>
        </p:blipFill>
        <p:spPr>
          <a:xfrm>
            <a:off x="477078" y="334278"/>
            <a:ext cx="4589649" cy="25811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C663A0-AF2D-39F7-B478-37C715781F11}"/>
              </a:ext>
            </a:extLst>
          </p:cNvPr>
          <p:cNvSpPr txBox="1"/>
          <p:nvPr/>
        </p:nvSpPr>
        <p:spPr>
          <a:xfrm>
            <a:off x="312475" y="3159123"/>
            <a:ext cx="1175258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would be different in the way we make decisions and follow through if listening were strengthened as a core strategic practice?</a:t>
            </a:r>
          </a:p>
          <a:p>
            <a:pPr marL="522288" indent="-522288">
              <a:buFont typeface="+mj-lt"/>
              <a:buAutoNum type="arabicPeriod"/>
            </a:pP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83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46A6B-CD34-A8D0-0381-FE7079019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8FB16A91-DD1C-4110-25E2-C8821896E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2000"/>
                    </a14:imgEffect>
                    <a14:imgEffect>
                      <a14:brightnessContrast contrast="29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blue line on a black background&#10;&#10;AI-generated content may be incorrect.">
            <a:extLst>
              <a:ext uri="{FF2B5EF4-FFF2-40B4-BE49-F238E27FC236}">
                <a16:creationId xmlns:a16="http://schemas.microsoft.com/office/drawing/2014/main" id="{B08E1B51-EE7F-CDC0-8A3D-F8150AE7D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6000"/>
                    </a14:imgEffect>
                    <a14:imgEffect>
                      <a14:brightnessContrast contrast="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30985">
            <a:off x="8725403" y="1589916"/>
            <a:ext cx="3308084" cy="3240263"/>
          </a:xfrm>
          <a:prstGeom prst="rect">
            <a:avLst/>
          </a:prstGeom>
        </p:spPr>
      </p:pic>
      <p:pic>
        <p:nvPicPr>
          <p:cNvPr id="6" name="Picture 5" descr="A blue curved object on a black background&#10;&#10;AI-generated content may be incorrect.">
            <a:extLst>
              <a:ext uri="{FF2B5EF4-FFF2-40B4-BE49-F238E27FC236}">
                <a16:creationId xmlns:a16="http://schemas.microsoft.com/office/drawing/2014/main" id="{F0AF0723-9A08-4B01-CD23-FE0B5C001C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88000"/>
                    </a14:imgEffect>
                    <a14:imgEffect>
                      <a14:brightnessContrast bright="92000" contrast="5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2867">
            <a:off x="8937351" y="2154683"/>
            <a:ext cx="2269916" cy="22147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4C1A6F-8B4E-86D9-01F0-F3AE0F27B651}"/>
              </a:ext>
            </a:extLst>
          </p:cNvPr>
          <p:cNvSpPr txBox="1"/>
          <p:nvPr/>
        </p:nvSpPr>
        <p:spPr>
          <a:xfrm>
            <a:off x="635199" y="889843"/>
            <a:ext cx="897808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buNone/>
            </a:pPr>
            <a:r>
              <a:rPr lang="en-US" sz="4400" b="1" baseline="30000" dirty="0">
                <a:solidFill>
                  <a:schemeClr val="bg1"/>
                </a:solidFill>
                <a:effectLst/>
                <a:latin typeface="Helvetica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5400" b="1" dirty="0">
                <a:solidFill>
                  <a:schemeClr val="bg1"/>
                </a:solidFill>
                <a:effectLst/>
                <a:latin typeface="Helvetica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A tool to measure how listening is practiced and reinforced through leadership, culture, systems, and accountability</a:t>
            </a:r>
          </a:p>
        </p:txBody>
      </p:sp>
    </p:spTree>
    <p:extLst>
      <p:ext uri="{BB962C8B-B14F-4D97-AF65-F5344CB8AC3E}">
        <p14:creationId xmlns:p14="http://schemas.microsoft.com/office/powerpoint/2010/main" val="186145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3E3D4-E817-2C63-16A9-4ABF1B542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E9EA940C-508C-D3F1-7315-81345F8992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F1633F-52D6-7F9D-E85E-7AFDF3B58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696" y="261623"/>
            <a:ext cx="9766852" cy="63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46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2FE1A-1C40-8E14-107C-D39B022ED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2986EFA2-C332-8ECF-A67A-8069499CC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0" y="-109312"/>
            <a:ext cx="12191980" cy="69673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9839ED-15A0-2AF0-F669-1A4F046BADF6}"/>
              </a:ext>
            </a:extLst>
          </p:cNvPr>
          <p:cNvSpPr txBox="1"/>
          <p:nvPr/>
        </p:nvSpPr>
        <p:spPr>
          <a:xfrm>
            <a:off x="433481" y="6332926"/>
            <a:ext cx="6350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2025 The Leadership &amp; Listening Institute, Inc.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6442D8-310D-6EF2-F376-63E84DD7717F}"/>
              </a:ext>
            </a:extLst>
          </p:cNvPr>
          <p:cNvSpPr txBox="1"/>
          <p:nvPr/>
        </p:nvSpPr>
        <p:spPr>
          <a:xfrm>
            <a:off x="1546022" y="110594"/>
            <a:ext cx="90348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STARTEGIC LEVELS</a:t>
            </a:r>
          </a:p>
        </p:txBody>
      </p:sp>
      <p:pic>
        <p:nvPicPr>
          <p:cNvPr id="8" name="Picture 7" descr="A colorful scale with a black background&#10;&#10;AI-generated content may be incorrect.">
            <a:extLst>
              <a:ext uri="{FF2B5EF4-FFF2-40B4-BE49-F238E27FC236}">
                <a16:creationId xmlns:a16="http://schemas.microsoft.com/office/drawing/2014/main" id="{60901E2C-1A6A-E9D6-8E2C-35611C2CE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935" y="1080571"/>
            <a:ext cx="8640871" cy="47435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ADC644-D5D4-78EC-E922-9CBA1C3ACF17}"/>
              </a:ext>
            </a:extLst>
          </p:cNvPr>
          <p:cNvSpPr txBox="1"/>
          <p:nvPr/>
        </p:nvSpPr>
        <p:spPr>
          <a:xfrm>
            <a:off x="2855934" y="4767470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1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INACTIVE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07AC88-E635-C0D8-8339-5470A01EF8B8}"/>
              </a:ext>
            </a:extLst>
          </p:cNvPr>
          <p:cNvSpPr txBox="1"/>
          <p:nvPr/>
        </p:nvSpPr>
        <p:spPr>
          <a:xfrm>
            <a:off x="3550316" y="3198167"/>
            <a:ext cx="15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Level 2</a:t>
            </a:r>
          </a:p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EXPLORING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67C44D-EFE4-13E5-762B-C3F6CCE97491}"/>
              </a:ext>
            </a:extLst>
          </p:cNvPr>
          <p:cNvSpPr txBox="1"/>
          <p:nvPr/>
        </p:nvSpPr>
        <p:spPr>
          <a:xfrm>
            <a:off x="5342757" y="2551836"/>
            <a:ext cx="1441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Level 3</a:t>
            </a:r>
          </a:p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EMERGING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9312CB-381C-17D1-0313-8E95DC59A3D0}"/>
              </a:ext>
            </a:extLst>
          </p:cNvPr>
          <p:cNvSpPr txBox="1"/>
          <p:nvPr/>
        </p:nvSpPr>
        <p:spPr>
          <a:xfrm>
            <a:off x="6784177" y="3124324"/>
            <a:ext cx="2069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Level 4</a:t>
            </a:r>
          </a:p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TRANSFORMING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214273-4E20-9892-3FF5-E2854C31641D}"/>
              </a:ext>
            </a:extLst>
          </p:cNvPr>
          <p:cNvSpPr txBox="1"/>
          <p:nvPr/>
        </p:nvSpPr>
        <p:spPr>
          <a:xfrm>
            <a:off x="7782970" y="4631799"/>
            <a:ext cx="1500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5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STRATEGIC</a:t>
            </a:r>
          </a:p>
        </p:txBody>
      </p:sp>
    </p:spTree>
    <p:extLst>
      <p:ext uri="{BB962C8B-B14F-4D97-AF65-F5344CB8AC3E}">
        <p14:creationId xmlns:p14="http://schemas.microsoft.com/office/powerpoint/2010/main" val="288675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E14F3F-DFD1-8AC9-8151-D6E07A21B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1F46CB41-ABA2-67CD-4C4A-A2F73B298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F9D062-8C4C-8185-2A4B-DD511FA5336F}"/>
              </a:ext>
            </a:extLst>
          </p:cNvPr>
          <p:cNvSpPr txBox="1"/>
          <p:nvPr/>
        </p:nvSpPr>
        <p:spPr>
          <a:xfrm>
            <a:off x="952690" y="175527"/>
            <a:ext cx="961923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5 STRATEGIC LISTENING LEVELS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AB6E34-E3A4-BA4B-2950-244A408D4A1E}"/>
              </a:ext>
            </a:extLst>
          </p:cNvPr>
          <p:cNvSpPr txBox="1"/>
          <p:nvPr/>
        </p:nvSpPr>
        <p:spPr>
          <a:xfrm>
            <a:off x="536479" y="916052"/>
            <a:ext cx="10810569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62313" indent="-3262313"/>
            <a:r>
              <a:rPr lang="en-US" sz="28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5: Strategic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Listening embedded in leadership, culture, and decisions.</a:t>
            </a:r>
          </a:p>
          <a:p>
            <a:endParaRPr lang="en-US" sz="28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262313" indent="-3262313"/>
            <a:r>
              <a:rPr lang="en-US" sz="28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4: Transforming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Listening widespread, supported by systems, but not fully aligned.</a:t>
            </a:r>
          </a:p>
          <a:p>
            <a:endParaRPr lang="en-US" sz="28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316288" indent="-3316288"/>
            <a:r>
              <a:rPr lang="en-US" sz="28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3: Emerging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Listening growing, with early intentional practices.</a:t>
            </a:r>
          </a:p>
          <a:p>
            <a:endParaRPr lang="en-US" sz="28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316288" indent="-3316288"/>
            <a:r>
              <a:rPr lang="en-US" sz="28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2: Exploring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Listening</a:t>
            </a:r>
            <a:r>
              <a:rPr lang="en-US" sz="2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valued but informal and inconsistent.</a:t>
            </a:r>
          </a:p>
          <a:p>
            <a:endParaRPr lang="en-US" sz="28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28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 1: Inactive </a:t>
            </a:r>
            <a:r>
              <a:rPr lang="en-US" sz="2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</a:t>
            </a:r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Listening absent, with little priority or support.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61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366E6-9210-6191-72D4-EF5040052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BFB9EB2F-C7C4-8C89-F872-8180D1705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3535A9-8AEB-BD7A-7CC5-8A2C25FA30B1}"/>
              </a:ext>
            </a:extLst>
          </p:cNvPr>
          <p:cNvSpPr txBox="1"/>
          <p:nvPr/>
        </p:nvSpPr>
        <p:spPr>
          <a:xfrm>
            <a:off x="244943" y="656953"/>
            <a:ext cx="11702114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solidFill>
                <a:srgbClr val="B5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19163" indent="-909638">
              <a:buClr>
                <a:srgbClr val="B5FFFF"/>
              </a:buClr>
              <a:buFont typeface="+mj-lt"/>
              <a:buAutoNum type="arabicPeriod"/>
            </a:pPr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Listening Mindset</a:t>
            </a:r>
          </a:p>
          <a:p>
            <a:pPr marL="973138">
              <a:buClr>
                <a:srgbClr val="B5FFFF"/>
              </a:buClr>
            </a:pP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Believe that listening is essential to leadership, culture, and strategy, and that it can be intentionally learned and improved.</a:t>
            </a:r>
            <a:endParaRPr lang="en-US" sz="30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23925" indent="-914400">
              <a:buClr>
                <a:srgbClr val="B5FFFF"/>
              </a:buClr>
              <a:buAutoNum type="arabicPeriod" startAt="2"/>
            </a:pPr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Listening Development</a:t>
            </a:r>
          </a:p>
          <a:p>
            <a:pPr marL="1028700">
              <a:buClr>
                <a:srgbClr val="B5FFFF"/>
              </a:buClr>
            </a:pP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 listening skills through ongoing training, coaching, and practice that strengthen both awareness, discipline, and </a:t>
            </a:r>
            <a:r>
              <a:rPr lang="en-US" sz="3000" dirty="0">
                <a:solidFill>
                  <a:schemeClr val="bg1"/>
                </a:solidFill>
              </a:rPr>
              <a:t>performance.</a:t>
            </a:r>
          </a:p>
          <a:p>
            <a:pPr marL="923925" indent="-914400">
              <a:buClr>
                <a:srgbClr val="B5FFFF"/>
              </a:buClr>
              <a:buAutoNum type="arabicPeriod" startAt="3"/>
            </a:pPr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Listening Systems</a:t>
            </a:r>
          </a:p>
          <a:p>
            <a:pPr marL="919163">
              <a:buClr>
                <a:srgbClr val="B5FFFF"/>
              </a:buClr>
            </a:pP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Embed listening into organizational structures and processes so it happens consistently and purposefully.</a:t>
            </a:r>
          </a:p>
          <a:p>
            <a:pPr marL="9525">
              <a:buClr>
                <a:srgbClr val="B5FFFF"/>
              </a:buClr>
            </a:pPr>
            <a:endParaRPr lang="en-US" sz="4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23925" indent="-914400">
              <a:buClr>
                <a:srgbClr val="B5FFFF"/>
              </a:buClr>
              <a:buAutoNum type="arabicPeriod" startAt="2"/>
            </a:pPr>
            <a:endParaRPr lang="en-US" sz="4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892300" indent="-914400">
              <a:buClr>
                <a:srgbClr val="B5FFFF"/>
              </a:buClr>
              <a:buFont typeface="+mj-lt"/>
              <a:buAutoNum type="arabicPeriod"/>
            </a:pPr>
            <a:endParaRPr lang="en-US" sz="4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77900">
              <a:buClr>
                <a:srgbClr val="B5FFFF"/>
              </a:buClr>
            </a:pPr>
            <a:r>
              <a:rPr lang="en-US" sz="48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Listening Systems</a:t>
            </a:r>
          </a:p>
          <a:p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29797C-D7C7-F733-4594-55D67F2DEF61}"/>
              </a:ext>
            </a:extLst>
          </p:cNvPr>
          <p:cNvSpPr txBox="1"/>
          <p:nvPr/>
        </p:nvSpPr>
        <p:spPr>
          <a:xfrm>
            <a:off x="523032" y="164510"/>
            <a:ext cx="1114593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6 LISTENING ORGANIZATION FACTORS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7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B296E-4A95-A4C1-BCC5-43D77FBFF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0D66CE6E-09E5-0202-453D-ACAA22D05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9AB94C-7289-A73A-88A2-3E7C81D13D9D}"/>
              </a:ext>
            </a:extLst>
          </p:cNvPr>
          <p:cNvSpPr txBox="1"/>
          <p:nvPr/>
        </p:nvSpPr>
        <p:spPr>
          <a:xfrm>
            <a:off x="244943" y="932375"/>
            <a:ext cx="11702114" cy="830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solidFill>
                <a:srgbClr val="BBFFEA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indent="-914400">
              <a:buClr>
                <a:srgbClr val="B5FFFF"/>
              </a:buClr>
              <a:buAutoNum type="arabicPeriod" startAt="4"/>
            </a:pPr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Listening Spaces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9163">
              <a:buClr>
                <a:srgbClr val="B5FFFF"/>
              </a:buClr>
            </a:pP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physical and digital environments where people feel safe, respected, and confident their input matters.</a:t>
            </a:r>
          </a:p>
          <a:p>
            <a:pPr marL="914400" indent="-914400">
              <a:buClr>
                <a:srgbClr val="B5FFFF"/>
              </a:buClr>
              <a:buAutoNum type="arabicPeriod" startAt="5"/>
            </a:pPr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Listening Accountability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9163">
              <a:buClr>
                <a:srgbClr val="B5FFFF"/>
              </a:buClr>
            </a:pP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Hold leaders and teams responsible for listening well and following through on what they hear.</a:t>
            </a:r>
          </a:p>
          <a:p>
            <a:pPr marL="914400" indent="-914400">
              <a:buClr>
                <a:srgbClr val="B5FFFF"/>
              </a:buClr>
              <a:buAutoNum type="arabicPeriod" startAt="6"/>
            </a:pPr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Listening Measurement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919163"/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how listening is practiced and how it impacts relationships, decisions, and results.</a:t>
            </a:r>
          </a:p>
          <a:p>
            <a:pPr marL="9525">
              <a:buClr>
                <a:srgbClr val="B5FFFF"/>
              </a:buClr>
            </a:pPr>
            <a:endParaRPr lang="en-US" sz="4800" b="1" dirty="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23925" indent="-914400">
              <a:buClr>
                <a:srgbClr val="B5FFFF"/>
              </a:buClr>
              <a:buAutoNum type="arabicPeriod" startAt="2"/>
            </a:pPr>
            <a:endParaRPr lang="en-US" sz="4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892300" indent="-914400">
              <a:buClr>
                <a:srgbClr val="B5FFFF"/>
              </a:buClr>
              <a:buFont typeface="+mj-lt"/>
              <a:buAutoNum type="arabicPeriod"/>
            </a:pPr>
            <a:endParaRPr lang="en-US" sz="48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DA7336-1251-2A50-DCF8-86EC51368D26}"/>
              </a:ext>
            </a:extLst>
          </p:cNvPr>
          <p:cNvSpPr txBox="1"/>
          <p:nvPr/>
        </p:nvSpPr>
        <p:spPr>
          <a:xfrm>
            <a:off x="523032" y="164510"/>
            <a:ext cx="1114593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5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6 LISTENING ORGANIZATION FACTORS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2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78F8B3-F1D8-A863-737E-567B0B90D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black gradient&#10;&#10;AI-generated content may be incorrect.">
            <a:extLst>
              <a:ext uri="{FF2B5EF4-FFF2-40B4-BE49-F238E27FC236}">
                <a16:creationId xmlns:a16="http://schemas.microsoft.com/office/drawing/2014/main" id="{5B248765-C7CA-B4F8-354D-69A87C1D9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  <a14:imgEffect>
                      <a14:brightnessContrast contrast="26000"/>
                    </a14:imgEffect>
                  </a14:imgLayer>
                </a14:imgProps>
              </a:ext>
            </a:extLst>
          </a:blip>
          <a:srcRect b="15746"/>
          <a:stretch>
            <a:fillRect/>
          </a:stretch>
        </p:blipFill>
        <p:spPr>
          <a:xfrm>
            <a:off x="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0B7FCC-B54C-1E30-6976-79CB30512BC6}"/>
              </a:ext>
            </a:extLst>
          </p:cNvPr>
          <p:cNvSpPr txBox="1"/>
          <p:nvPr/>
        </p:nvSpPr>
        <p:spPr>
          <a:xfrm>
            <a:off x="4669776" y="5130892"/>
            <a:ext cx="28524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((score))</a:t>
            </a:r>
            <a:endParaRPr lang="en-US" sz="59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1830D4-C4C8-A901-FFFC-14493C93E7F1}"/>
              </a:ext>
            </a:extLst>
          </p:cNvPr>
          <p:cNvSpPr txBox="1"/>
          <p:nvPr/>
        </p:nvSpPr>
        <p:spPr>
          <a:xfrm>
            <a:off x="0" y="0"/>
            <a:ext cx="1219198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level </a:t>
            </a:r>
          </a:p>
        </p:txBody>
      </p:sp>
      <p:graphicFrame>
        <p:nvGraphicFramePr>
          <p:cNvPr id="3" name="Content Placeholder 9">
            <a:extLst>
              <a:ext uri="{FF2B5EF4-FFF2-40B4-BE49-F238E27FC236}">
                <a16:creationId xmlns:a16="http://schemas.microsoft.com/office/drawing/2014/main" id="{7EDDF74D-C5F3-3CC0-7D7A-4A7C4AA1D4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8173763"/>
              </p:ext>
            </p:extLst>
          </p:nvPr>
        </p:nvGraphicFramePr>
        <p:xfrm>
          <a:off x="-352540" y="892366"/>
          <a:ext cx="12845667" cy="9830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8D49A44-0E39-763C-E43C-DDEA49BD7353}"/>
              </a:ext>
            </a:extLst>
          </p:cNvPr>
          <p:cNvSpPr txBox="1"/>
          <p:nvPr/>
        </p:nvSpPr>
        <p:spPr>
          <a:xfrm>
            <a:off x="40286" y="245760"/>
            <a:ext cx="3852338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organization</a:t>
            </a:r>
            <a:endParaRPr lang="en-US" sz="66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</a:rPr>
              <a:t>department </a:t>
            </a:r>
            <a:endParaRPr lang="en-US" sz="3600" b="1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date</a:t>
            </a:r>
            <a:endParaRPr lang="en-US" sz="12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FD898-381D-55D2-19E8-278B5F85EE60}"/>
              </a:ext>
            </a:extLst>
          </p:cNvPr>
          <p:cNvSpPr txBox="1"/>
          <p:nvPr/>
        </p:nvSpPr>
        <p:spPr>
          <a:xfrm>
            <a:off x="8010659" y="592428"/>
            <a:ext cx="2481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/>
            </a:r>
          </a:p>
          <a:p>
            <a:r>
              <a:rPr lang="en-US" dirty="0">
                <a:solidFill>
                  <a:srgbClr val="FFFF00"/>
                </a:solidFill>
              </a:rPr>
              <a:t/>
            </a:r>
          </a:p>
        </p:txBody>
      </p:sp>
    </p:spTree>
    <p:extLst>
      <p:ext uri="{BB962C8B-B14F-4D97-AF65-F5344CB8AC3E}">
        <p14:creationId xmlns:p14="http://schemas.microsoft.com/office/powerpoint/2010/main" val="323966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9508E-9B5B-B8E0-BF0D-31B2FFFA3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406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Helvetica Neue" panose="02000503000000020004"/>
              </a:rPr>
              <a:t>SCORES BY FACTOR AND LEVEL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2412D2A-988B-AA67-A1F9-D019D65DCB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1014738"/>
          <a:ext cx="12192000" cy="5323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7F95553-4B77-46EB-E0C8-6EC91779146C}"/>
              </a:ext>
            </a:extLst>
          </p:cNvPr>
          <p:cNvSpPr txBox="1"/>
          <p:nvPr/>
        </p:nvSpPr>
        <p:spPr>
          <a:xfrm>
            <a:off x="1092518" y="6075159"/>
            <a:ext cx="1308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Mindset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6BE2F8-FC02-8B7E-114B-35B696CF68E7}"/>
              </a:ext>
            </a:extLst>
          </p:cNvPr>
          <p:cNvSpPr txBox="1"/>
          <p:nvPr/>
        </p:nvSpPr>
        <p:spPr>
          <a:xfrm>
            <a:off x="2807970" y="6075159"/>
            <a:ext cx="16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9011F0-EFC2-EBD9-FBF6-1A634EE4ED06}"/>
              </a:ext>
            </a:extLst>
          </p:cNvPr>
          <p:cNvSpPr txBox="1"/>
          <p:nvPr/>
        </p:nvSpPr>
        <p:spPr>
          <a:xfrm>
            <a:off x="4671060" y="6075158"/>
            <a:ext cx="16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A5F316-F30F-EDCF-D4AC-2E82ADCA9FC4}"/>
              </a:ext>
            </a:extLst>
          </p:cNvPr>
          <p:cNvSpPr txBox="1"/>
          <p:nvPr/>
        </p:nvSpPr>
        <p:spPr>
          <a:xfrm>
            <a:off x="6659880" y="6069556"/>
            <a:ext cx="16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Spaces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9D6D92-E5C1-D5B1-9FB9-AC1554E5DB38}"/>
              </a:ext>
            </a:extLst>
          </p:cNvPr>
          <p:cNvSpPr txBox="1"/>
          <p:nvPr/>
        </p:nvSpPr>
        <p:spPr>
          <a:xfrm>
            <a:off x="8465820" y="6076364"/>
            <a:ext cx="1805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Measurement</a:t>
            </a:r>
          </a:p>
          <a:p>
            <a:pPr algn="ctr"/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8CF196-78D6-7C26-7DA0-F78A6A520D7A}"/>
              </a:ext>
            </a:extLst>
          </p:cNvPr>
          <p:cNvSpPr txBox="1"/>
          <p:nvPr/>
        </p:nvSpPr>
        <p:spPr>
          <a:xfrm>
            <a:off x="10328910" y="6065441"/>
            <a:ext cx="1805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Listening</a:t>
            </a:r>
          </a:p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Accountability</a:t>
            </a:r>
          </a:p>
          <a:p>
            <a:pPr algn="ctr"/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07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39670-B8C9-2669-B47E-72688B6D4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215" y="131762"/>
            <a:ext cx="1145957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Top 10 challenges that most apply to our organization today</a:t>
            </a:r>
            <a:endParaRPr lang="en-US" sz="3200" b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9881508-B712-16BD-50A4-50C0E7858D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938477"/>
              </p:ext>
            </p:extLst>
          </p:nvPr>
        </p:nvGraphicFramePr>
        <p:xfrm>
          <a:off x="83820" y="609599"/>
          <a:ext cx="12024360" cy="6248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533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5869</TotalTime>
  <Words>598</Words>
  <Application>Microsoft Office PowerPoint</Application>
  <PresentationFormat>Widescreen</PresentationFormat>
  <Paragraphs>128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Helvetica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SCORES BY FACTOR AND LEVEL</vt:lpstr>
      <vt:lpstr>Top 10 challenges that most apply to our organization today</vt:lpstr>
      <vt:lpstr>How important is listening in your current position?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Rick Bommelje</dc:creator>
  <cp:lastModifiedBy>Trevor Meyer</cp:lastModifiedBy>
  <cp:revision>54</cp:revision>
  <cp:lastPrinted>2025-08-16T20:11:39Z</cp:lastPrinted>
  <dcterms:created xsi:type="dcterms:W3CDTF">2025-08-15T22:07:28Z</dcterms:created>
  <dcterms:modified xsi:type="dcterms:W3CDTF">2025-10-06T18:45:54Z</dcterms:modified>
</cp:coreProperties>
</file>

<file path=docProps/thumbnail.jpeg>
</file>